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20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64" r:id="rId1"/>
  </p:sldMasterIdLst>
  <p:notesMasterIdLst>
    <p:notesMasterId r:id="rId26"/>
  </p:notesMasterIdLst>
  <p:sldIdLst>
    <p:sldId id="283" r:id="rId2"/>
    <p:sldId id="282" r:id="rId3"/>
    <p:sldId id="257" r:id="rId4"/>
    <p:sldId id="265" r:id="rId5"/>
    <p:sldId id="266" r:id="rId6"/>
    <p:sldId id="267" r:id="rId7"/>
    <p:sldId id="268" r:id="rId8"/>
    <p:sldId id="259" r:id="rId9"/>
    <p:sldId id="269" r:id="rId10"/>
    <p:sldId id="270" r:id="rId11"/>
    <p:sldId id="271" r:id="rId12"/>
    <p:sldId id="272" r:id="rId13"/>
    <p:sldId id="273" r:id="rId14"/>
    <p:sldId id="260" r:id="rId15"/>
    <p:sldId id="274" r:id="rId16"/>
    <p:sldId id="275" r:id="rId17"/>
    <p:sldId id="276" r:id="rId18"/>
    <p:sldId id="277" r:id="rId19"/>
    <p:sldId id="261" r:id="rId20"/>
    <p:sldId id="278" r:id="rId21"/>
    <p:sldId id="279" r:id="rId22"/>
    <p:sldId id="280" r:id="rId23"/>
    <p:sldId id="263" r:id="rId24"/>
    <p:sldId id="26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2195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848" y="6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9A60C-F5BF-254C-B90E-80B0FF527FF7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2FDD3-9E8C-D34F-9F3C-B4119F9CEE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E2FDD3-9E8C-D34F-9F3C-B4119F9CEEB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F3D3119-486E-4F4C-B9CA-2357FC1409B1}" type="datetimeFigureOut">
              <a:rPr lang="en-US" smtClean="0"/>
              <a:pPr/>
              <a:t>2/27/12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5C2FEA5B-C9D5-1C44-A3C7-5BA758D62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dianagokce/Desktop/Inquiry/inquvid/ShortInquiryVid.m4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006640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>
                <a:latin typeface="Garamond"/>
                <a:cs typeface="Garamond"/>
              </a:rPr>
              <a:t>Our Story</a:t>
            </a:r>
            <a:endParaRPr lang="en-US" dirty="0">
              <a:latin typeface="Garamond"/>
              <a:cs typeface="Garamond"/>
            </a:endParaRPr>
          </a:p>
        </p:txBody>
      </p:sp>
      <p:pic>
        <p:nvPicPr>
          <p:cNvPr id="4" name="ShortInquiryVid.m4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09612" y="1625600"/>
            <a:ext cx="7721600" cy="4343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“It’s fun to do stuff you’ve never done before.”</a:t>
            </a:r>
            <a:endParaRPr lang="en-US" sz="3600" dirty="0"/>
          </a:p>
        </p:txBody>
      </p:sp>
      <p:pic>
        <p:nvPicPr>
          <p:cNvPr id="4" name="Content Placeholder 3" descr="angrygod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1487" t="3140" r="-21487"/>
          <a:stretch>
            <a:fillRect/>
          </a:stretch>
        </p:blipFill>
        <p:spPr>
          <a:xfrm>
            <a:off x="1658135" y="2088904"/>
            <a:ext cx="5821114" cy="30451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197870"/>
          </a:xfrm>
        </p:spPr>
        <p:txBody>
          <a:bodyPr/>
          <a:lstStyle/>
          <a:p>
            <a:r>
              <a:rPr lang="en-US" sz="3200" dirty="0" smtClean="0"/>
              <a:t>“You can change. You can get more mature. Your interest can change.” </a:t>
            </a:r>
            <a:endParaRPr lang="en-US" sz="3200" dirty="0"/>
          </a:p>
        </p:txBody>
      </p:sp>
      <p:pic>
        <p:nvPicPr>
          <p:cNvPr id="4" name="Content Placeholder 3" descr="mother&amp;daught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330" r="-3330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38726"/>
            <a:ext cx="8042276" cy="1161475"/>
          </a:xfrm>
        </p:spPr>
        <p:txBody>
          <a:bodyPr/>
          <a:lstStyle/>
          <a:p>
            <a:r>
              <a:rPr lang="en-US" sz="3600" dirty="0" smtClean="0"/>
              <a:t>“It helps you learn in a fun way that you </a:t>
            </a:r>
            <a:r>
              <a:rPr lang="en-US" sz="3600" i="1" dirty="0" smtClean="0"/>
              <a:t>want</a:t>
            </a:r>
            <a:r>
              <a:rPr lang="en-US" sz="3600" dirty="0" smtClean="0"/>
              <a:t> to learn.”</a:t>
            </a:r>
            <a:endParaRPr lang="en-US" sz="3600" dirty="0"/>
          </a:p>
        </p:txBody>
      </p:sp>
      <p:pic>
        <p:nvPicPr>
          <p:cNvPr id="4" name="Content Placeholder 3" descr="furie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7381" t="6829" r="-17381" b="4878"/>
          <a:stretch>
            <a:fillRect/>
          </a:stretch>
        </p:blipFill>
        <p:spPr>
          <a:xfrm>
            <a:off x="2009888" y="2729622"/>
            <a:ext cx="4671426" cy="2227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603616"/>
          </a:xfrm>
        </p:spPr>
        <p:txBody>
          <a:bodyPr/>
          <a:lstStyle/>
          <a:p>
            <a:r>
              <a:rPr lang="en-US" sz="3600" dirty="0" smtClean="0"/>
              <a:t>“You get to act, and you get to sing, and you kind of get to be creative.”</a:t>
            </a:r>
            <a:endParaRPr lang="en-US" sz="3600" dirty="0"/>
          </a:p>
        </p:txBody>
      </p:sp>
      <p:pic>
        <p:nvPicPr>
          <p:cNvPr id="5" name="Content Placeholder 4" descr="ceridwy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1609" r="-81609"/>
          <a:stretch>
            <a:fillRect/>
          </a:stretch>
        </p:blipFill>
        <p:spPr>
          <a:xfrm>
            <a:off x="1392100" y="2167821"/>
            <a:ext cx="6373362" cy="34420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149907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Garamond"/>
                <a:cs typeface="Garamond"/>
              </a:rPr>
              <a:t>Children learn the strength of collaboration from a very young age.</a:t>
            </a:r>
            <a:r>
              <a:rPr lang="en-US" sz="3600" dirty="0" smtClean="0">
                <a:latin typeface="Garamond"/>
                <a:cs typeface="Garamond"/>
              </a:rPr>
              <a:t/>
            </a:r>
            <a:br>
              <a:rPr lang="en-US" sz="3600" dirty="0" smtClean="0">
                <a:latin typeface="Garamond"/>
                <a:cs typeface="Garamond"/>
              </a:rPr>
            </a:br>
            <a:endParaRPr lang="en-US" sz="3600" dirty="0">
              <a:latin typeface="Garamond"/>
              <a:cs typeface="Garamon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4544"/>
            <a:ext cx="8229600" cy="3701619"/>
          </a:xfrm>
        </p:spPr>
        <p:txBody>
          <a:bodyPr/>
          <a:lstStyle/>
          <a:p>
            <a:pPr>
              <a:buNone/>
            </a:pPr>
            <a:endParaRPr lang="en-US" dirty="0" smtClean="0"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4" name="Picture 3" descr="faculty_placehold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020" y="2235200"/>
            <a:ext cx="1721580" cy="2157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88931" y="4927600"/>
            <a:ext cx="69965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Adults and children learn collaboration by doing.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092023"/>
          </a:xfrm>
        </p:spPr>
        <p:txBody>
          <a:bodyPr/>
          <a:lstStyle/>
          <a:p>
            <a:r>
              <a:rPr lang="en-US" sz="3600" dirty="0" smtClean="0"/>
              <a:t>“All the kids got to participate.” </a:t>
            </a:r>
            <a:endParaRPr lang="en-US" sz="3600" dirty="0"/>
          </a:p>
        </p:txBody>
      </p:sp>
      <p:pic>
        <p:nvPicPr>
          <p:cNvPr id="4" name="Content Placeholder 3" descr="TIMactor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9619" r="-1961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 “I got to argue with Allison.”</a:t>
            </a:r>
            <a:endParaRPr lang="en-US" sz="4000" dirty="0"/>
          </a:p>
        </p:txBody>
      </p:sp>
      <p:pic>
        <p:nvPicPr>
          <p:cNvPr id="6" name="Content Placeholder 5" descr="Henry&amp;Francie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072" r="-107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“Everyone was so good at it!” </a:t>
            </a:r>
            <a:endParaRPr lang="en-US" sz="4000" dirty="0"/>
          </a:p>
        </p:txBody>
      </p:sp>
      <p:pic>
        <p:nvPicPr>
          <p:cNvPr id="6" name="Content Placeholder 5" descr="GodsHazy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2621" r="-1262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“…and it always teaches you, don’t be bossy, make your own move and be creative.”</a:t>
            </a:r>
            <a:endParaRPr lang="en-US" sz="2800" dirty="0"/>
          </a:p>
        </p:txBody>
      </p:sp>
      <p:pic>
        <p:nvPicPr>
          <p:cNvPr id="4" name="Content Placeholder 3" descr="Musicalrehearsal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9435" r="-1943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288454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Garamond"/>
                <a:cs typeface="Garamond"/>
              </a:rPr>
              <a:t>Baker students discover who they are and how they learn, and that others have different yet equal qualities.</a:t>
            </a:r>
            <a:endParaRPr lang="en-US" sz="3600" dirty="0">
              <a:latin typeface="Garamond"/>
              <a:cs typeface="Garamond"/>
            </a:endParaRPr>
          </a:p>
        </p:txBody>
      </p:sp>
      <p:pic>
        <p:nvPicPr>
          <p:cNvPr id="4" name="Content Placeholder 3" descr="faculty_placehold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3825" r="-113825"/>
          <a:stretch>
            <a:fillRect/>
          </a:stretch>
        </p:blipFill>
        <p:spPr>
          <a:xfrm>
            <a:off x="2222501" y="2749552"/>
            <a:ext cx="4660899" cy="1782902"/>
          </a:xfrm>
        </p:spPr>
      </p:pic>
      <p:sp>
        <p:nvSpPr>
          <p:cNvPr id="5" name="TextBox 4"/>
          <p:cNvSpPr txBox="1"/>
          <p:nvPr/>
        </p:nvSpPr>
        <p:spPr>
          <a:xfrm>
            <a:off x="1088931" y="4876800"/>
            <a:ext cx="69965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Meta-cognition is key.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5668"/>
            <a:ext cx="8229600" cy="1508112"/>
          </a:xfrm>
        </p:spPr>
        <p:txBody>
          <a:bodyPr>
            <a:normAutofit/>
          </a:bodyPr>
          <a:lstStyle/>
          <a:p>
            <a:r>
              <a:rPr lang="en-US" b="1" dirty="0">
                <a:latin typeface="Garamond"/>
                <a:cs typeface="Garamond"/>
              </a:rPr>
              <a:t>Words from our mission and words from our children:</a:t>
            </a:r>
            <a:endParaRPr lang="en-US" dirty="0">
              <a:latin typeface="Garamond"/>
              <a:cs typeface="Garamond"/>
            </a:endParaRPr>
          </a:p>
        </p:txBody>
      </p:sp>
      <p:pic>
        <p:nvPicPr>
          <p:cNvPr id="4" name="Content Placeholder 3" descr="masthead.jpg"/>
          <p:cNvPicPr>
            <a:picLocks noGrp="1" noChangeAspect="1"/>
          </p:cNvPicPr>
          <p:nvPr>
            <p:ph idx="1"/>
          </p:nvPr>
        </p:nvPicPr>
        <p:blipFill>
          <a:blip r:embed="rId2"/>
          <a:srcRect b="-227506"/>
          <a:stretch>
            <a:fillRect/>
          </a:stretch>
        </p:blipFill>
        <p:spPr>
          <a:xfrm>
            <a:off x="457200" y="573062"/>
            <a:ext cx="8229600" cy="2670718"/>
          </a:xfrm>
        </p:spPr>
      </p:pic>
      <p:pic>
        <p:nvPicPr>
          <p:cNvPr id="6" name="Picture 5" descr="Untitled-0-00-08-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2843" y="3751776"/>
            <a:ext cx="3484996" cy="26137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“I can’t believe I actually did this play! I was really proud of myself.”</a:t>
            </a:r>
            <a:endParaRPr lang="en-US" sz="3200" dirty="0"/>
          </a:p>
        </p:txBody>
      </p:sp>
      <p:pic>
        <p:nvPicPr>
          <p:cNvPr id="4" name="Content Placeholder 3" descr="3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5511" r="-5511"/>
          <a:stretch>
            <a:fillRect/>
          </a:stretch>
        </p:blipFill>
        <p:spPr>
          <a:xfrm>
            <a:off x="816490" y="1875728"/>
            <a:ext cx="3968751" cy="2143407"/>
          </a:xfrm>
        </p:spPr>
      </p:pic>
      <p:pic>
        <p:nvPicPr>
          <p:cNvPr id="6" name="Picture 5" descr="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241" y="3188732"/>
            <a:ext cx="3498850" cy="2378250"/>
          </a:xfrm>
          <a:prstGeom prst="rect">
            <a:avLst/>
          </a:prstGeom>
        </p:spPr>
      </p:pic>
      <p:pic>
        <p:nvPicPr>
          <p:cNvPr id="8" name="Picture 7" descr="Gry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241" y="1469328"/>
            <a:ext cx="1266952" cy="1576208"/>
          </a:xfrm>
          <a:prstGeom prst="rect">
            <a:avLst/>
          </a:prstGeom>
        </p:spPr>
      </p:pic>
      <p:pic>
        <p:nvPicPr>
          <p:cNvPr id="9" name="Picture 8" descr="stu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6238" y="3738182"/>
            <a:ext cx="1581562" cy="18425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“I couldn’t believe how much hard work I put into it, and how much…I got out of it.”</a:t>
            </a:r>
            <a:endParaRPr lang="en-US" sz="2800" dirty="0"/>
          </a:p>
        </p:txBody>
      </p:sp>
      <p:pic>
        <p:nvPicPr>
          <p:cNvPr id="5" name="Content Placeholder 4" descr="audrey.jpg"/>
          <p:cNvPicPr>
            <a:picLocks noGrp="1" noChangeAspect="1"/>
          </p:cNvPicPr>
          <p:nvPr>
            <p:ph idx="1"/>
          </p:nvPr>
        </p:nvPicPr>
        <p:blipFill>
          <a:blip r:embed="rId2"/>
          <a:srcRect l="-47573" r="-47573"/>
          <a:stretch>
            <a:fillRect/>
          </a:stretch>
        </p:blipFill>
        <p:spPr>
          <a:xfrm>
            <a:off x="1689772" y="1600201"/>
            <a:ext cx="2280995" cy="1231899"/>
          </a:xfrm>
        </p:spPr>
      </p:pic>
      <p:pic>
        <p:nvPicPr>
          <p:cNvPr id="6" name="Picture 5" descr="jos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8651" y="3909224"/>
            <a:ext cx="1612900" cy="1671648"/>
          </a:xfrm>
          <a:prstGeom prst="rect">
            <a:avLst/>
          </a:prstGeom>
        </p:spPr>
      </p:pic>
      <p:pic>
        <p:nvPicPr>
          <p:cNvPr id="7" name="Picture 6" descr="eva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026" y="2091622"/>
            <a:ext cx="2043516" cy="2155732"/>
          </a:xfrm>
          <a:prstGeom prst="rect">
            <a:avLst/>
          </a:prstGeom>
        </p:spPr>
      </p:pic>
      <p:pic>
        <p:nvPicPr>
          <p:cNvPr id="11" name="Picture 10" descr="spenc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300" y="3169488"/>
            <a:ext cx="3448050" cy="27423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“It’s amazing how kids could do so much good acting compared to grownups.” </a:t>
            </a:r>
            <a:endParaRPr lang="en-US" sz="2800" dirty="0"/>
          </a:p>
        </p:txBody>
      </p:sp>
      <p:pic>
        <p:nvPicPr>
          <p:cNvPr id="4" name="Content Placeholder 3" descr="m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70216" r="-70216"/>
          <a:stretch>
            <a:fillRect/>
          </a:stretch>
        </p:blipFill>
        <p:spPr>
          <a:xfrm>
            <a:off x="2218869" y="1600201"/>
            <a:ext cx="3339189" cy="1803399"/>
          </a:xfrm>
        </p:spPr>
      </p:pic>
      <p:pic>
        <p:nvPicPr>
          <p:cNvPr id="5" name="Picture 4" descr="toma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800" y="2789003"/>
            <a:ext cx="3263900" cy="2093703"/>
          </a:xfrm>
          <a:prstGeom prst="rect">
            <a:avLst/>
          </a:prstGeom>
        </p:spPr>
      </p:pic>
      <p:pic>
        <p:nvPicPr>
          <p:cNvPr id="6" name="Picture 5" descr="madd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2340" y="2514600"/>
            <a:ext cx="1503527" cy="177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1172"/>
          </a:xfrm>
        </p:spPr>
        <p:txBody>
          <a:bodyPr>
            <a:normAutofit fontScale="90000"/>
          </a:bodyPr>
          <a:lstStyle/>
          <a:p>
            <a:r>
              <a:rPr lang="en-US" sz="3556" b="1" dirty="0" smtClean="0">
                <a:latin typeface="Garamond"/>
                <a:cs typeface="Garamond"/>
              </a:rPr>
              <a:t>Why teach this way? What do the kids get out of it? What do we want them to learn?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27300"/>
            <a:ext cx="8229600" cy="3598863"/>
          </a:xfrm>
        </p:spPr>
        <p:txBody>
          <a:bodyPr>
            <a:normAutofit/>
          </a:bodyPr>
          <a:lstStyle/>
          <a:p>
            <a:r>
              <a:rPr lang="en-US" dirty="0" smtClean="0"/>
              <a:t>How can </a:t>
            </a:r>
            <a:r>
              <a:rPr lang="en-US" dirty="0" smtClean="0"/>
              <a:t>educators and artists collaborate effectively</a:t>
            </a:r>
            <a:r>
              <a:rPr lang="en-US" dirty="0" smtClean="0"/>
              <a:t>, making certain everyone’s ideas are  </a:t>
            </a:r>
            <a:r>
              <a:rPr lang="en-US" dirty="0" smtClean="0"/>
              <a:t>heard?</a:t>
            </a:r>
          </a:p>
          <a:p>
            <a:r>
              <a:rPr lang="en-US" dirty="0" smtClean="0"/>
              <a:t>How</a:t>
            </a:r>
            <a:r>
              <a:rPr lang="en-US" dirty="0" smtClean="0"/>
              <a:t> can teachers </a:t>
            </a:r>
            <a:r>
              <a:rPr lang="en-US" dirty="0" smtClean="0"/>
              <a:t>let</a:t>
            </a:r>
            <a:r>
              <a:rPr lang="en-US" dirty="0" smtClean="0"/>
              <a:t> students lead the curriculum </a:t>
            </a:r>
            <a:r>
              <a:rPr lang="en-US" dirty="0" smtClean="0"/>
              <a:t>while also covering what needs to be done?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 </a:t>
            </a:r>
            <a:r>
              <a:rPr lang="en-US" b="1" dirty="0" smtClean="0">
                <a:latin typeface="Garamond"/>
                <a:cs typeface="Garamond"/>
              </a:rPr>
              <a:t>Quotes from kids this year and last</a:t>
            </a:r>
            <a:r>
              <a:rPr lang="en-US" b="1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9636"/>
            <a:ext cx="8229600" cy="4186527"/>
          </a:xfrm>
        </p:spPr>
        <p:txBody>
          <a:bodyPr>
            <a:normAutofit fontScale="77500" lnSpcReduction="20000"/>
          </a:bodyPr>
          <a:lstStyle/>
          <a:p>
            <a:r>
              <a:rPr lang="en-US" sz="2857" dirty="0" smtClean="0">
                <a:latin typeface="Arial"/>
                <a:cs typeface="Arial"/>
              </a:rPr>
              <a:t>"I've never written so much in my life! I feel so free!!”</a:t>
            </a:r>
          </a:p>
          <a:p>
            <a:r>
              <a:rPr lang="en-US" sz="2857" dirty="0" smtClean="0">
                <a:latin typeface="Arial"/>
                <a:cs typeface="Arial"/>
              </a:rPr>
              <a:t>"The antagonist is the juicy guy- you know, like Hades?”</a:t>
            </a:r>
          </a:p>
          <a:p>
            <a:r>
              <a:rPr lang="en-US" sz="2857" dirty="0" smtClean="0">
                <a:latin typeface="Arial"/>
                <a:cs typeface="Arial"/>
              </a:rPr>
              <a:t>"Hey, all heroes have like sidekicks, you know? They need helpers.”</a:t>
            </a:r>
          </a:p>
          <a:p>
            <a:r>
              <a:rPr lang="en-US" sz="2857" dirty="0" smtClean="0">
                <a:latin typeface="Arial"/>
                <a:cs typeface="Arial"/>
              </a:rPr>
              <a:t>"You know what? There's so many weird similarities between Harry Potter and Percy Jackson. Can we make a list?”</a:t>
            </a:r>
          </a:p>
          <a:p>
            <a:r>
              <a:rPr lang="en-US" sz="2857" dirty="0" smtClean="0">
                <a:latin typeface="Arial"/>
                <a:cs typeface="Arial"/>
              </a:rPr>
              <a:t>"Hades is like </a:t>
            </a:r>
            <a:r>
              <a:rPr lang="en-US" sz="2857" dirty="0" err="1" smtClean="0">
                <a:latin typeface="Arial"/>
                <a:cs typeface="Arial"/>
              </a:rPr>
              <a:t>Voldemort</a:t>
            </a:r>
            <a:r>
              <a:rPr lang="en-US" sz="2857" dirty="0" smtClean="0">
                <a:latin typeface="Arial"/>
                <a:cs typeface="Arial"/>
              </a:rPr>
              <a:t>. They're both evil but kind of misunderstood, you know?”</a:t>
            </a:r>
          </a:p>
          <a:p>
            <a:r>
              <a:rPr lang="en-US" sz="2857" dirty="0" smtClean="0">
                <a:latin typeface="Arial"/>
                <a:cs typeface="Arial"/>
              </a:rPr>
              <a:t>"Maybe the witch in Hansel and Gretel was just hungry and didn't know how to hunt. Cannibalism is still gross though.</a:t>
            </a:r>
            <a:r>
              <a:rPr lang="en-US" sz="3097" dirty="0" smtClean="0">
                <a:latin typeface="Arial"/>
                <a:cs typeface="Arial"/>
              </a:rPr>
              <a:t>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>
            <a:normAutofit fontScale="90000"/>
          </a:bodyPr>
          <a:lstStyle/>
          <a:p>
            <a:r>
              <a:rPr lang="en-US" sz="3556" b="1" dirty="0">
                <a:latin typeface="Garamond"/>
                <a:cs typeface="Garamond"/>
              </a:rPr>
              <a:t>We believe that children learn best in an inclusive, creative community that encourages individual risk-taking and values different ways of learning</a:t>
            </a:r>
            <a:r>
              <a:rPr lang="en-US" sz="3556" b="1" dirty="0" smtClean="0">
                <a:latin typeface="Garamond"/>
                <a:cs typeface="Garamond"/>
              </a:rPr>
              <a:t>.</a:t>
            </a:r>
            <a:endParaRPr lang="en-US" sz="3600" dirty="0"/>
          </a:p>
        </p:txBody>
      </p:sp>
      <p:pic>
        <p:nvPicPr>
          <p:cNvPr id="6" name="Content Placeholder 5" descr="faculty_placehold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6034" r="-66034"/>
          <a:stretch>
            <a:fillRect/>
          </a:stretch>
        </p:blipFill>
        <p:spPr>
          <a:xfrm>
            <a:off x="2833959" y="2557967"/>
            <a:ext cx="3499820" cy="1890151"/>
          </a:xfrm>
        </p:spPr>
      </p:pic>
      <p:sp>
        <p:nvSpPr>
          <p:cNvPr id="4" name="TextBox 3"/>
          <p:cNvSpPr txBox="1"/>
          <p:nvPr/>
        </p:nvSpPr>
        <p:spPr>
          <a:xfrm>
            <a:off x="1088931" y="4660900"/>
            <a:ext cx="69965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Children take creative risks in a safe environment.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554182"/>
            <a:ext cx="8042276" cy="980599"/>
          </a:xfrm>
        </p:spPr>
        <p:txBody>
          <a:bodyPr/>
          <a:lstStyle/>
          <a:p>
            <a:r>
              <a:rPr lang="en-US" sz="3600" dirty="0" smtClean="0"/>
              <a:t>“Everybody had the courage to do their funny part.”</a:t>
            </a:r>
            <a:endParaRPr lang="en-US" sz="3600" dirty="0"/>
          </a:p>
        </p:txBody>
      </p:sp>
      <p:pic>
        <p:nvPicPr>
          <p:cNvPr id="11" name="Content Placeholder 10" descr="Seth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2950" t="3575" r="-12950"/>
          <a:stretch>
            <a:fillRect/>
          </a:stretch>
        </p:blipFill>
        <p:spPr>
          <a:xfrm>
            <a:off x="1537731" y="2093694"/>
            <a:ext cx="6074480" cy="31633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5"/>
            <a:ext cx="8042276" cy="2291621"/>
          </a:xfrm>
        </p:spPr>
        <p:txBody>
          <a:bodyPr/>
          <a:lstStyle/>
          <a:p>
            <a:r>
              <a:rPr lang="en-US" sz="3600" dirty="0" smtClean="0"/>
              <a:t>“All you have to do to have a good performance is picture the place you’re acting.”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4" name="Content Placeholder 3" descr="Per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6624" r="-36624"/>
          <a:stretch>
            <a:fillRect/>
          </a:stretch>
        </p:blipFill>
        <p:spPr>
          <a:xfrm>
            <a:off x="1552297" y="2399196"/>
            <a:ext cx="6704099" cy="36206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84908"/>
            <a:ext cx="8042276" cy="959623"/>
          </a:xfrm>
        </p:spPr>
        <p:txBody>
          <a:bodyPr/>
          <a:lstStyle/>
          <a:p>
            <a:r>
              <a:rPr lang="en-US" sz="3200" dirty="0" smtClean="0"/>
              <a:t>“You shouldn’t be afraid.”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Content Placeholder 4" descr="cerberus.jpg"/>
          <p:cNvPicPr>
            <a:picLocks noGrp="1" noChangeAspect="1"/>
          </p:cNvPicPr>
          <p:nvPr>
            <p:ph idx="1"/>
          </p:nvPr>
        </p:nvPicPr>
        <p:blipFill>
          <a:blip r:embed="rId2"/>
          <a:srcRect l="-20727" r="-2072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669635"/>
            <a:ext cx="8042276" cy="930565"/>
          </a:xfrm>
        </p:spPr>
        <p:txBody>
          <a:bodyPr/>
          <a:lstStyle/>
          <a:p>
            <a:r>
              <a:rPr lang="en-US" sz="3200" dirty="0" smtClean="0"/>
              <a:t>“It teaches you how to act and discipline and how to make your voice strong…. “</a:t>
            </a:r>
            <a:endParaRPr lang="en-US" sz="3200" dirty="0"/>
          </a:p>
        </p:txBody>
      </p:sp>
      <p:pic>
        <p:nvPicPr>
          <p:cNvPr id="4" name="Content Placeholder 3" descr="negotiation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3680" r="-63680"/>
          <a:stretch>
            <a:fillRect/>
          </a:stretch>
        </p:blipFill>
        <p:spPr>
          <a:xfrm>
            <a:off x="797230" y="2058870"/>
            <a:ext cx="7547365" cy="4076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9454"/>
            <a:ext cx="8229600" cy="2098747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Garamond"/>
                <a:cs typeface="Garamond"/>
              </a:rPr>
              <a:t>We cultivate our students’ intrinsic motivation to learn and their active participation in the learning process.</a:t>
            </a:r>
            <a:r>
              <a:rPr lang="en-US" sz="3200" dirty="0" smtClean="0">
                <a:latin typeface="Garamond"/>
                <a:cs typeface="Garamond"/>
              </a:rPr>
              <a:t/>
            </a:r>
            <a:br>
              <a:rPr lang="en-US" sz="3200" dirty="0" smtClean="0">
                <a:latin typeface="Garamond"/>
                <a:cs typeface="Garamond"/>
              </a:rPr>
            </a:br>
            <a:endParaRPr lang="en-US" sz="3200" dirty="0">
              <a:latin typeface="Garamond"/>
              <a:cs typeface="Garamond"/>
            </a:endParaRPr>
          </a:p>
        </p:txBody>
      </p:sp>
      <p:pic>
        <p:nvPicPr>
          <p:cNvPr id="5" name="Content Placeholder 4" descr="faculty_placeholder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11463" r="-111463"/>
          <a:stretch>
            <a:fillRect/>
          </a:stretch>
        </p:blipFill>
        <p:spPr>
          <a:xfrm>
            <a:off x="2056245" y="2214202"/>
            <a:ext cx="4979555" cy="1932651"/>
          </a:xfrm>
        </p:spPr>
      </p:pic>
      <p:sp>
        <p:nvSpPr>
          <p:cNvPr id="4" name="TextBox 3"/>
          <p:cNvSpPr txBox="1"/>
          <p:nvPr/>
        </p:nvSpPr>
        <p:spPr>
          <a:xfrm>
            <a:off x="1088931" y="4660900"/>
            <a:ext cx="69965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Hard work is the currency of growth: magic is the motivator.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74281"/>
          </a:xfrm>
        </p:spPr>
        <p:txBody>
          <a:bodyPr/>
          <a:lstStyle/>
          <a:p>
            <a:r>
              <a:rPr lang="en-US" sz="2800" dirty="0" smtClean="0"/>
              <a:t>“When you try hard, and you just try your best, it might bring out the magic.”</a:t>
            </a:r>
            <a:endParaRPr lang="en-US" sz="2800" dirty="0"/>
          </a:p>
        </p:txBody>
      </p:sp>
      <p:pic>
        <p:nvPicPr>
          <p:cNvPr id="4" name="Content Placeholder 3" descr="Ayanna&amp;Cer.jpg"/>
          <p:cNvPicPr>
            <a:picLocks noGrp="1" noChangeAspect="1"/>
          </p:cNvPicPr>
          <p:nvPr>
            <p:ph idx="1"/>
          </p:nvPr>
        </p:nvPicPr>
        <p:blipFill>
          <a:blip r:embed="rId2"/>
          <a:srcRect l="-3874" r="-3874"/>
          <a:stretch>
            <a:fillRect/>
          </a:stretch>
        </p:blipFill>
        <p:spPr>
          <a:xfrm>
            <a:off x="3083623" y="2628531"/>
            <a:ext cx="3168459" cy="17111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323</TotalTime>
  <Words>560</Words>
  <Application>Microsoft Macintosh PowerPoint</Application>
  <PresentationFormat>On-screen Show (4:3)</PresentationFormat>
  <Paragraphs>37</Paragraphs>
  <Slides>24</Slides>
  <Notes>1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Breeze</vt:lpstr>
      <vt:lpstr>Our Story</vt:lpstr>
      <vt:lpstr>Words from our mission and words from our children:</vt:lpstr>
      <vt:lpstr>We believe that children learn best in an inclusive, creative community that encourages individual risk-taking and values different ways of learning.</vt:lpstr>
      <vt:lpstr>“Everybody had the courage to do their funny part.”</vt:lpstr>
      <vt:lpstr>“All you have to do to have a good performance is picture the place you’re acting.” </vt:lpstr>
      <vt:lpstr>“You shouldn’t be afraid.” </vt:lpstr>
      <vt:lpstr>“It teaches you how to act and discipline and how to make your voice strong…. “</vt:lpstr>
      <vt:lpstr>We cultivate our students’ intrinsic motivation to learn and their active participation in the learning process. </vt:lpstr>
      <vt:lpstr>“When you try hard, and you just try your best, it might bring out the magic.”</vt:lpstr>
      <vt:lpstr>“It’s fun to do stuff you’ve never done before.”</vt:lpstr>
      <vt:lpstr>“You can change. You can get more mature. Your interest can change.” </vt:lpstr>
      <vt:lpstr>“It helps you learn in a fun way that you want to learn.”</vt:lpstr>
      <vt:lpstr>“You get to act, and you get to sing, and you kind of get to be creative.”</vt:lpstr>
      <vt:lpstr>Children learn the strength of collaboration from a very young age. </vt:lpstr>
      <vt:lpstr>“All the kids got to participate.” </vt:lpstr>
      <vt:lpstr> “I got to argue with Allison.”</vt:lpstr>
      <vt:lpstr>“Everyone was so good at it!” </vt:lpstr>
      <vt:lpstr>“…and it always teaches you, don’t be bossy, make your own move and be creative.”</vt:lpstr>
      <vt:lpstr>Baker students discover who they are and how they learn, and that others have different yet equal qualities.</vt:lpstr>
      <vt:lpstr>“I can’t believe I actually did this play! I was really proud of myself.”</vt:lpstr>
      <vt:lpstr>“I couldn’t believe how much hard work I put into it, and how much…I got out of it.”</vt:lpstr>
      <vt:lpstr>“It’s amazing how kids could do so much good acting compared to grownups.” </vt:lpstr>
      <vt:lpstr>Why teach this way? What do the kids get out of it? What do we want them to learn? </vt:lpstr>
      <vt:lpstr> Quotes from kids this year and last: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Words from our mission and words from our children: </dc:title>
  <dc:creator>Diana Gokce</dc:creator>
  <cp:lastModifiedBy>Diana Gokce</cp:lastModifiedBy>
  <cp:revision>41</cp:revision>
  <cp:lastPrinted>2012-02-28T00:06:59Z</cp:lastPrinted>
  <dcterms:created xsi:type="dcterms:W3CDTF">2012-02-27T23:57:18Z</dcterms:created>
  <dcterms:modified xsi:type="dcterms:W3CDTF">2012-02-28T00:07:02Z</dcterms:modified>
</cp:coreProperties>
</file>